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7/25/2022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pn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adesaver.com/robert-browning-poems/study-guide/character-list#evelyn-hope" TargetMode="Externa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esaver.com/robert-browning-poems/study-guide/character-list#childe-roland" TargetMode="External" /><Relationship Id="rId7" Type="http://schemas.openxmlformats.org/officeDocument/2006/relationships/hyperlink" Target="https://www.gradesaver.com/robert-browning-poems/study-guide/character-list#setebos" TargetMode="External" /><Relationship Id="rId2" Type="http://schemas.openxmlformats.org/officeDocument/2006/relationships/hyperlink" Target="https://www.gradesaver.com/robert-browning-poems/study-guide/character-list#galuppi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www.gradesaver.com/robert-browning-poems/study-guide/character-list#caliban" TargetMode="External" /><Relationship Id="rId5" Type="http://schemas.openxmlformats.org/officeDocument/2006/relationships/hyperlink" Target="https://www.gradesaver.com/robert-browning-poems/study-guide/character-list#porphyrias-lover" TargetMode="External" /><Relationship Id="rId4" Type="http://schemas.openxmlformats.org/officeDocument/2006/relationships/hyperlink" Target="https://www.gradesaver.com/robert-browning-poems/study-guide/character-list#rabbi-ben-ezra" TargetMode="Externa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77F-DBB5-5A4D-9718-9525CD52F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192" y="0"/>
            <a:ext cx="9966960" cy="3035808"/>
          </a:xfrm>
        </p:spPr>
        <p:txBody>
          <a:bodyPr/>
          <a:lstStyle/>
          <a:p>
            <a:r>
              <a:rPr lang="en-GB"/>
              <a:t>Evelyn hope</a:t>
            </a:r>
            <a:br>
              <a:rPr lang="en-GB"/>
            </a:br>
            <a:r>
              <a:rPr lang="en-GB"/>
              <a:t>by Robert Browning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3C02D-AF71-9847-8F92-F1999EE9FC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II SEM PAPER VI</a:t>
            </a:r>
          </a:p>
          <a:p>
            <a:r>
              <a:rPr lang="en-GB"/>
              <a:t>Department of English Govt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4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1BD24-9863-534D-B0C8-EA0749E9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1F1F-FB34-B74B-9530-FD09E96B5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90CB0F-C249-DE40-AB66-CFB25EB11BD4}"/>
              </a:ext>
            </a:extLst>
          </p:cNvPr>
          <p:cNvSpPr txBox="1"/>
          <p:nvPr/>
        </p:nvSpPr>
        <p:spPr>
          <a:xfrm>
            <a:off x="3046512" y="2136338"/>
            <a:ext cx="60989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Robert Browning1812 - 1889Thought of as the most important Victorian poet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after Tennyson.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adventurous and experimental poet.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Grew up in a cultivated and well-mannered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environment.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avid reader.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Barely five years old when he writes his first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poem.</a:t>
            </a:r>
          </a:p>
        </p:txBody>
      </p:sp>
    </p:spTree>
    <p:extLst>
      <p:ext uri="{BB962C8B-B14F-4D97-AF65-F5344CB8AC3E}">
        <p14:creationId xmlns:p14="http://schemas.microsoft.com/office/powerpoint/2010/main" val="3808960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4C125-1270-4C40-93AC-750BAF481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9E317-2F93-8E43-8854-612E80695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Robert Brownings StyleUse of dramatic monologue-imagined speakers utter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their thoughts to implied listeners.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interest in psychology-a concern with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devious thinking and complex motives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in his dramatic monologues.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openness to evil, abnormal and obsessive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states of mind.</a:t>
            </a:r>
          </a:p>
        </p:txBody>
      </p:sp>
    </p:spTree>
    <p:extLst>
      <p:ext uri="{BB962C8B-B14F-4D97-AF65-F5344CB8AC3E}">
        <p14:creationId xmlns:p14="http://schemas.microsoft.com/office/powerpoint/2010/main" val="93267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B30C-0DB1-FE41-BD47-5BAD38352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884B9-4C5C-E743-AD2B-A7A2DE2CC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9B0348-3ADD-6244-B58F-8D89C86B95BF}"/>
              </a:ext>
            </a:extLst>
          </p:cNvPr>
          <p:cNvSpPr txBox="1"/>
          <p:nvPr/>
        </p:nvSpPr>
        <p:spPr>
          <a:xfrm>
            <a:off x="3046512" y="2413337"/>
            <a:ext cx="60989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GB" b="1" i="0">
                <a:solidFill>
                  <a:srgbClr val="1E1D1D"/>
                </a:solidFill>
                <a:effectLst/>
                <a:latin typeface="-apple-system"/>
              </a:rPr>
              <a:t>Summary</a:t>
            </a:r>
          </a:p>
          <a:p>
            <a:pPr algn="l"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The speaker of the poem is an older man sitting with the corpse of 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2"/>
              </a:rPr>
              <a:t>Evelyn Hope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, a 16-year-old girl who has recently died. He is "thrice her age" (line 21). Even though she "had scarcely heard [his] name" (line 9), he longed for her. She was too young to have yet loved, so he never made any direct proposal and wonders whether it is now too late</a:t>
            </a:r>
          </a:p>
        </p:txBody>
      </p:sp>
    </p:spTree>
    <p:extLst>
      <p:ext uri="{BB962C8B-B14F-4D97-AF65-F5344CB8AC3E}">
        <p14:creationId xmlns:p14="http://schemas.microsoft.com/office/powerpoint/2010/main" val="191328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2E395-51F9-C64A-BBAC-C580FFBB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Theme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EF308-AE85-EF4D-BA6B-F7B5B0F84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GB" b="1" i="0">
                <a:solidFill>
                  <a:srgbClr val="1E1D1D"/>
                </a:solidFill>
                <a:effectLst/>
                <a:latin typeface="-apple-system"/>
              </a:rPr>
              <a:t>Death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Much of Browning's work contemplates death and the way that it frames our life choices. Many poems consider the impending nature of death as a melancholy context to balance the joy of life. Examples are "Love Among the Ruins" and "A Toccata of 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2"/>
              </a:rPr>
              <a:t>Galuppi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's." Other poems find strength in the acceptance of death, like "Prospice," "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3"/>
              </a:rPr>
              <a:t>Childe Roland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 to the Dark Tower Came," and "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4"/>
              </a:rPr>
              <a:t>Rabbi Ben Ezra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." Some poems – like "My Last Duchess," "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5"/>
              </a:rPr>
              <a:t>Porphyria's Lover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," "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6"/>
              </a:rPr>
              <a:t>Caliban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 upon </a:t>
            </a:r>
            <a:r>
              <a:rPr lang="en-GB" b="0" i="0">
                <a:solidFill>
                  <a:srgbClr val="7D9ECD"/>
                </a:solidFill>
                <a:effectLst/>
                <a:latin typeface="inherit"/>
                <a:hlinkClick r:id="rId7"/>
              </a:rPr>
              <a:t>Setebos</a:t>
            </a: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," or "The Laboratory" – simply consider death as an ever-present punishment.</a:t>
            </a:r>
          </a:p>
          <a:p>
            <a:r>
              <a:rPr lang="en-GB"/>
              <a:t>2.Love</a:t>
            </a:r>
          </a:p>
          <a:p>
            <a:r>
              <a:rPr lang="en-GB"/>
              <a:t>3. Rebirth</a:t>
            </a:r>
          </a:p>
          <a:p>
            <a:r>
              <a:rPr lang="en-GB"/>
              <a:t>4. Hope</a:t>
            </a:r>
          </a:p>
          <a:p>
            <a:r>
              <a:rPr lang="en-GB"/>
              <a:t>5.Optimism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1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37AE8-CBE4-5543-B66F-822B65935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CFBEF-41BD-5243-9EFA-97B417A09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r>
              <a:rPr lang="en-GB"/>
              <a:t>                 Thank you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28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Wood Type</vt:lpstr>
      <vt:lpstr>Evelyn hope by Robert Browning</vt:lpstr>
      <vt:lpstr>PowerPoint Presentation</vt:lpstr>
      <vt:lpstr>PowerPoint Presentation</vt:lpstr>
      <vt:lpstr>PowerPoint Presentation</vt:lpstr>
      <vt:lpstr>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Evelyn hope by Robert Browning</dc:title>
  <dc:creator>Unknown User</dc:creator>
  <cp:lastModifiedBy>Unknown User</cp:lastModifiedBy>
  <cp:revision>1</cp:revision>
  <dcterms:created xsi:type="dcterms:W3CDTF">2022-07-25T10:16:05Z</dcterms:created>
  <dcterms:modified xsi:type="dcterms:W3CDTF">2022-07-25T10:25:49Z</dcterms:modified>
</cp:coreProperties>
</file>